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7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872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159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29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888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186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222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443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29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9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754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2B915-4C82-432B-8962-C312703FA212}" type="datetimeFigureOut">
              <a:rPr lang="hu-HU" smtClean="0"/>
              <a:t>2013.06.26.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54113-7729-406B-A84C-2BAB3967BD8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779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r.daszkalovics@t-online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Egy vállalkozás szerződései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Bérleti szerződés</a:t>
            </a:r>
          </a:p>
          <a:p>
            <a:r>
              <a:rPr lang="hu-HU" dirty="0" smtClean="0"/>
              <a:t>Ingatlan-adásvételi szerződés</a:t>
            </a:r>
          </a:p>
          <a:p>
            <a:r>
              <a:rPr lang="hu-HU" dirty="0" smtClean="0"/>
              <a:t>Munkaszerződés</a:t>
            </a:r>
          </a:p>
          <a:p>
            <a:r>
              <a:rPr lang="hu-HU" dirty="0" smtClean="0"/>
              <a:t>Kereskedelmi ügyletek szerződései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789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Köszönöm a figyelmüket.</a:t>
            </a:r>
          </a:p>
          <a:p>
            <a:r>
              <a:rPr lang="hu-HU" dirty="0"/>
              <a:t>Budapest, 2013. június 22.</a:t>
            </a:r>
          </a:p>
          <a:p>
            <a:r>
              <a:rPr lang="hu-HU" dirty="0" err="1"/>
              <a:t>Dr.Daszkalovics</a:t>
            </a:r>
            <a:r>
              <a:rPr lang="hu-HU" dirty="0"/>
              <a:t> Katalin</a:t>
            </a:r>
          </a:p>
          <a:p>
            <a:r>
              <a:rPr lang="hu-HU" dirty="0"/>
              <a:t>ügyvéd</a:t>
            </a:r>
          </a:p>
          <a:p>
            <a:r>
              <a:rPr lang="hu-HU" dirty="0"/>
              <a:t>1054 Budapest, Szemere utca 21.</a:t>
            </a:r>
          </a:p>
          <a:p>
            <a:r>
              <a:rPr lang="hu-HU" dirty="0" err="1">
                <a:hlinkClick r:id="rId2"/>
              </a:rPr>
              <a:t>dr.daszkalovics</a:t>
            </a:r>
            <a:r>
              <a:rPr lang="hu-HU" dirty="0">
                <a:hlinkClick r:id="rId2"/>
              </a:rPr>
              <a:t>@</a:t>
            </a:r>
            <a:r>
              <a:rPr lang="hu-HU" dirty="0" err="1">
                <a:hlinkClick r:id="rId2"/>
              </a:rPr>
              <a:t>t-online.hu</a:t>
            </a:r>
            <a:endParaRPr lang="hu-HU" dirty="0"/>
          </a:p>
          <a:p>
            <a:r>
              <a:rPr lang="hu-HU" dirty="0" err="1"/>
              <a:t>www.daszkalovics.hu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753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Székhely-dilemmák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dirty="0" smtClean="0"/>
              <a:t>Bérlet, vagy saját tulajdon?</a:t>
            </a:r>
          </a:p>
          <a:p>
            <a:r>
              <a:rPr lang="hu-HU" dirty="0" err="1" smtClean="0"/>
              <a:t>Coworking</a:t>
            </a:r>
            <a:r>
              <a:rPr lang="hu-HU" dirty="0" smtClean="0"/>
              <a:t> netán?</a:t>
            </a:r>
          </a:p>
          <a:p>
            <a:r>
              <a:rPr lang="hu-HU" dirty="0" smtClean="0"/>
              <a:t>Székhelyszolgáltatás lehetősége</a:t>
            </a:r>
          </a:p>
          <a:p>
            <a:r>
              <a:rPr lang="hu-HU" dirty="0" smtClean="0"/>
              <a:t>Esetleg otthonról dolgozna: </a:t>
            </a:r>
            <a:r>
              <a:rPr lang="hu-HU" dirty="0" err="1" smtClean="0"/>
              <a:t>home-office</a:t>
            </a:r>
            <a:r>
              <a:rPr lang="hu-HU" dirty="0" smtClean="0"/>
              <a:t>, </a:t>
            </a:r>
            <a:r>
              <a:rPr lang="hu-HU" dirty="0" err="1" smtClean="0"/>
              <a:t>webshop</a:t>
            </a:r>
            <a:r>
              <a:rPr lang="hu-HU" dirty="0" smtClean="0"/>
              <a:t>?</a:t>
            </a:r>
          </a:p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székhely-megfelelőség törvényi </a:t>
            </a:r>
            <a:r>
              <a:rPr lang="hu-HU" dirty="0"/>
              <a:t>hátterét </a:t>
            </a:r>
            <a:r>
              <a:rPr lang="hu-HU" dirty="0" smtClean="0"/>
              <a:t>a Cégtörvény</a:t>
            </a:r>
            <a:r>
              <a:rPr lang="hu-HU" dirty="0"/>
              <a:t>, azaz a 2006. évi V. tv. 7. §. adja, amely a következőképp rendelkezik:</a:t>
            </a:r>
          </a:p>
          <a:p>
            <a:pPr marL="0" indent="0">
              <a:buNone/>
            </a:pPr>
            <a:r>
              <a:rPr lang="hu-HU" i="1" dirty="0"/>
              <a:t>7. § (1) A cég székhelye a cég bejegyzett irodája. A bejegyzett iroda a cég </a:t>
            </a:r>
            <a:r>
              <a:rPr lang="hu-HU" i="1" u="sng" dirty="0"/>
              <a:t>levelezési címe</a:t>
            </a:r>
            <a:r>
              <a:rPr lang="hu-HU" i="1" dirty="0"/>
              <a:t>, az a hely, ahol a cég üzleti és hivatalos </a:t>
            </a:r>
            <a:r>
              <a:rPr lang="hu-HU" i="1" u="sng" dirty="0"/>
              <a:t>iratainak átvétele, érkeztetése, őrzése, rendelkezésre tartása, </a:t>
            </a:r>
            <a:r>
              <a:rPr lang="hu-HU" i="1" dirty="0"/>
              <a:t>valamint ahol a külön jogszabályban meghatározott, a székhellyel összefüggő kötelezettségek teljesítése történik. A cégnek a székhelyét </a:t>
            </a:r>
            <a:r>
              <a:rPr lang="hu-HU" i="1" u="sng" dirty="0"/>
              <a:t>cégtáblával kell megjelölnie. </a:t>
            </a:r>
            <a:r>
              <a:rPr lang="hu-HU" i="1" dirty="0"/>
              <a:t> 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i="1" dirty="0"/>
              <a:t>(4) Cég székhelye, telephelye és fióktelepe olyan ingatlan lehet, amely a cég tulajdonát képezi, vagy </a:t>
            </a:r>
            <a:r>
              <a:rPr lang="hu-HU" i="1" u="sng" dirty="0"/>
              <a:t>amelynek használatára a cég jogosult. </a:t>
            </a:r>
            <a:r>
              <a:rPr lang="hu-HU" i="1" dirty="0"/>
              <a:t>A cég a használat jogszerűségéről nyilatkozni köteles.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Mindezeket a feltételeket az otthonunkban is tudjuk teljesíteni, ami kényelmetlen.</a:t>
            </a:r>
          </a:p>
          <a:p>
            <a:pPr marL="0" indent="0">
              <a:buNone/>
            </a:pPr>
            <a:r>
              <a:rPr lang="hu-HU" dirty="0" smtClean="0"/>
              <a:t>Ha van rá mód: </a:t>
            </a:r>
            <a:r>
              <a:rPr lang="hu-HU" dirty="0"/>
              <a:t> </a:t>
            </a:r>
            <a:r>
              <a:rPr lang="hu-HU" dirty="0" smtClean="0"/>
              <a:t>saját tulajdonban lévő, de az otthonunktól elkülönülő, vagy bérelt ingatlanban, de akár közösségi munkahelyen is  dolgozhatunk.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437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Bérleti 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bérlet időleges használati jogot biztosít az ingatlanon. Fontos emiatt szabályozni a felmondási lehetőséget, a felmondási időt.</a:t>
            </a:r>
          </a:p>
          <a:p>
            <a:r>
              <a:rPr lang="hu-HU" dirty="0" smtClean="0"/>
              <a:t>A bérbeadó ellenőrizheti a használatot.</a:t>
            </a:r>
          </a:p>
          <a:p>
            <a:r>
              <a:rPr lang="hu-HU" dirty="0" smtClean="0"/>
              <a:t>A bérlő bérleti díjat fizet, szerződéskötéskor kauciót tesz le.</a:t>
            </a:r>
          </a:p>
          <a:p>
            <a:r>
              <a:rPr lang="hu-HU" dirty="0" smtClean="0"/>
              <a:t>Ki kell kötni, hogy jogosult a székhelyet cégbíróságon bejelenteni, cégtábláját elhelyezni. (minta)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011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Ingatlan-adásvételi 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Csak írásban érvényes</a:t>
            </a:r>
          </a:p>
          <a:p>
            <a:r>
              <a:rPr lang="hu-HU" dirty="0" smtClean="0"/>
              <a:t>Ügyvédi ellenjegyzés</a:t>
            </a:r>
          </a:p>
          <a:p>
            <a:r>
              <a:rPr lang="hu-HU" dirty="0" smtClean="0"/>
              <a:t>Tulajdoni lap gondos átvizsgálása: tehermentes?</a:t>
            </a:r>
          </a:p>
          <a:p>
            <a:r>
              <a:rPr lang="hu-HU" dirty="0" smtClean="0"/>
              <a:t>Szerződés költségei: </a:t>
            </a:r>
          </a:p>
          <a:p>
            <a:pPr>
              <a:buFontTx/>
              <a:buChar char="-"/>
            </a:pPr>
            <a:r>
              <a:rPr lang="hu-HU" dirty="0" smtClean="0"/>
              <a:t>Tulajdoni lap: 4000 Ft</a:t>
            </a:r>
          </a:p>
          <a:p>
            <a:pPr>
              <a:buFontTx/>
              <a:buChar char="-"/>
            </a:pPr>
            <a:r>
              <a:rPr lang="hu-HU" dirty="0" smtClean="0"/>
              <a:t>Ügyvédi munkadíj: 1 %</a:t>
            </a:r>
          </a:p>
          <a:p>
            <a:pPr>
              <a:buFontTx/>
              <a:buChar char="-"/>
            </a:pPr>
            <a:r>
              <a:rPr lang="hu-HU" dirty="0" smtClean="0"/>
              <a:t>Tulajdonszerzési illeték: 4%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277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Munkaszerződés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smtClean="0"/>
              <a:t>Új Munka Törvénykönyve van: 2012. I. tv.</a:t>
            </a:r>
          </a:p>
          <a:p>
            <a:r>
              <a:rPr lang="hu-HU" dirty="0" smtClean="0"/>
              <a:t>A munkaviszony írásban </a:t>
            </a:r>
            <a:r>
              <a:rPr lang="hu-HU" dirty="0"/>
              <a:t>megkötött munkaszerződéssel jön létre.</a:t>
            </a:r>
          </a:p>
          <a:p>
            <a:r>
              <a:rPr lang="hu-HU" dirty="0"/>
              <a:t>A szerződés meghatározza a munkavégzés helyét, a munkaidőt, a pontos feladatot és a bérezést.</a:t>
            </a:r>
          </a:p>
          <a:p>
            <a:r>
              <a:rPr lang="hu-HU" dirty="0"/>
              <a:t>Szerepel benne a szabadságra való jogosultság, esetleg a más munkahelyre történő beosztás joga, az átirányítás, a kirendelés, kiküldetés joga.</a:t>
            </a:r>
          </a:p>
          <a:p>
            <a:r>
              <a:rPr lang="hu-HU" dirty="0"/>
              <a:t>Tartalmazza a munkaeszközzel való ellátás kötelezettségét</a:t>
            </a:r>
            <a:r>
              <a:rPr lang="hu-HU" dirty="0" smtClean="0"/>
              <a:t>.</a:t>
            </a:r>
          </a:p>
          <a:p>
            <a:r>
              <a:rPr lang="hu-HU" dirty="0" smtClean="0"/>
              <a:t>Határozottan el kell határolni a megbízási szerződéstől és a vállalkozási szerződéstől</a:t>
            </a:r>
          </a:p>
          <a:p>
            <a:r>
              <a:rPr lang="hu-HU" dirty="0" smtClean="0"/>
              <a:t>Munkabér közterhei nagyon magasak. A fizetendő </a:t>
            </a:r>
            <a:r>
              <a:rPr lang="hu-HU" dirty="0"/>
              <a:t>járulékok megoszlása 2013. január </a:t>
            </a:r>
            <a:r>
              <a:rPr lang="hu-HU" dirty="0" smtClean="0"/>
              <a:t>1-jétől: Munkáltató </a:t>
            </a:r>
            <a:r>
              <a:rPr lang="hu-HU" dirty="0"/>
              <a:t>és a munkavállaló által fizetendő járulékok megoszlása. </a:t>
            </a: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Munkavállaló </a:t>
            </a:r>
            <a:r>
              <a:rPr lang="hu-HU" dirty="0"/>
              <a:t>fizeti a 10 százalék nyugdíjjárulékot, a 16 százalék szja-t </a:t>
            </a:r>
            <a:r>
              <a:rPr lang="hu-HU" dirty="0" smtClean="0"/>
              <a:t>	személyi </a:t>
            </a:r>
            <a:r>
              <a:rPr lang="hu-HU" dirty="0"/>
              <a:t>jövedelemadót, a 8,5 % egészségbiztosítási és </a:t>
            </a:r>
            <a:r>
              <a:rPr lang="hu-HU" dirty="0" err="1"/>
              <a:t>munkaerőpiaci</a:t>
            </a:r>
            <a:r>
              <a:rPr lang="hu-HU" dirty="0"/>
              <a:t> </a:t>
            </a:r>
            <a:r>
              <a:rPr lang="hu-HU" dirty="0" smtClean="0"/>
              <a:t>	járulékot</a:t>
            </a:r>
            <a:r>
              <a:rPr lang="hu-HU" dirty="0"/>
              <a:t>.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	A </a:t>
            </a:r>
            <a:r>
              <a:rPr lang="hu-HU" dirty="0"/>
              <a:t>munkáltató a szociális hozzájárulási adót, ami 27 százalék és a 1,5 százalék </a:t>
            </a:r>
            <a:r>
              <a:rPr lang="hu-HU" dirty="0" smtClean="0"/>
              <a:t>	szakképzési </a:t>
            </a:r>
            <a:r>
              <a:rPr lang="hu-HU" dirty="0"/>
              <a:t>hozzájárulást fizeti.</a:t>
            </a:r>
          </a:p>
          <a:p>
            <a:pPr marL="0" indent="0">
              <a:buNone/>
            </a:pPr>
            <a:r>
              <a:rPr lang="hu-HU" dirty="0" smtClean="0"/>
              <a:t>(minta)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294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Kereskedelmi ügyletek szerződései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Adásvételi szerződés (áruk, szolgáltatások tulajdonjogának ellenérték fejében történő átadása, </a:t>
            </a:r>
            <a:r>
              <a:rPr lang="hu-HU" dirty="0" err="1" smtClean="0"/>
              <a:t>domain</a:t>
            </a:r>
            <a:r>
              <a:rPr lang="hu-HU" dirty="0" smtClean="0"/>
              <a:t> adásvétele, védjegy-átruházási szerződés – minta nincs, nagyon speciális. </a:t>
            </a:r>
            <a:r>
              <a:rPr lang="hu-HU" dirty="0"/>
              <a:t>Az átruházás tényét be kell jegyeztetni a védjegylajstromba </a:t>
            </a:r>
            <a:r>
              <a:rPr lang="hu-HU" dirty="0" smtClean="0"/>
              <a:t>az </a:t>
            </a:r>
            <a:r>
              <a:rPr lang="hu-HU" dirty="0" err="1" smtClean="0"/>
              <a:t>SzTNH-nál</a:t>
            </a:r>
            <a:r>
              <a:rPr lang="hu-HU" dirty="0" smtClean="0"/>
              <a:t> </a:t>
            </a:r>
            <a:r>
              <a:rPr lang="hu-HU" dirty="0"/>
              <a:t>annak érdekében, hogy az harmadik személyekkel szemben is hatályos legyen. </a:t>
            </a:r>
            <a:endParaRPr lang="hu-HU" dirty="0" smtClean="0"/>
          </a:p>
          <a:p>
            <a:r>
              <a:rPr lang="hu-HU" dirty="0" smtClean="0"/>
              <a:t>Szerződéseknél teljesítési késedelem szabályai 2013.07.01-től változnak</a:t>
            </a:r>
          </a:p>
          <a:p>
            <a:r>
              <a:rPr lang="hu-HU" dirty="0" smtClean="0"/>
              <a:t>Kereskedelmi ügynöki szerződés</a:t>
            </a:r>
          </a:p>
          <a:p>
            <a:r>
              <a:rPr lang="hu-HU" dirty="0" smtClean="0"/>
              <a:t>Vállalkozási szerződés (pl. honlap grafikai munkáira, minta)</a:t>
            </a:r>
          </a:p>
          <a:p>
            <a:r>
              <a:rPr lang="hu-HU" dirty="0" smtClean="0"/>
              <a:t>Licence-szerződés (felhasználási szerződés, védjegyhasználati szerződés) (minta!)</a:t>
            </a:r>
          </a:p>
          <a:p>
            <a:r>
              <a:rPr lang="hu-HU" dirty="0" smtClean="0"/>
              <a:t>Franchise (benne védjegyhasználati megállapodás)</a:t>
            </a:r>
          </a:p>
          <a:p>
            <a:r>
              <a:rPr lang="hu-HU" dirty="0" err="1" smtClean="0"/>
              <a:t>E-commerce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27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Védjegy-átruházási szerződés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b="1" dirty="0" err="1" smtClean="0"/>
              <a:t>Védjegytv</a:t>
            </a:r>
            <a:r>
              <a:rPr lang="hu-HU" b="1" dirty="0" smtClean="0"/>
              <a:t>. 19</a:t>
            </a:r>
            <a:r>
              <a:rPr lang="hu-HU" b="1" dirty="0"/>
              <a:t>. § </a:t>
            </a:r>
            <a:r>
              <a:rPr lang="hu-HU" dirty="0"/>
              <a:t>(1) A védjegyhez kapcsolódó és a védjegyoltalomból eredő jogok átszállhatnak és átruházhatók.</a:t>
            </a:r>
          </a:p>
          <a:p>
            <a:r>
              <a:rPr lang="hu-HU" dirty="0"/>
              <a:t>(2) A jogi személy és a jogi személyiség nélküli gazdasági társaság jogutóda a védjegyet is megszerzi, kivéve, ha a felek eltérően rendelkeznek, vagy a körülményekből nyilvánvalóan más következik.</a:t>
            </a:r>
          </a:p>
          <a:p>
            <a:r>
              <a:rPr lang="hu-HU" dirty="0"/>
              <a:t>(3) A védjegyoltalom szerződéssel átruházható. A védjegyoltalom az árujegyzék valamely részére vonatkozóan is átruházható</a:t>
            </a:r>
            <a:r>
              <a:rPr lang="hu-HU" dirty="0" smtClean="0"/>
              <a:t>.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928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Franchise 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Tv. nincs rá és az új Ptk. </a:t>
            </a:r>
            <a:r>
              <a:rPr lang="hu-HU" dirty="0"/>
              <a:t>s</a:t>
            </a:r>
            <a:r>
              <a:rPr lang="hu-HU" dirty="0" smtClean="0"/>
              <a:t>em nevesíti, mert fontosabb az etikai és üzleti szabályozás (Magyar Franchise Szövetség Etikai Kódex)</a:t>
            </a:r>
          </a:p>
          <a:p>
            <a:r>
              <a:rPr lang="hu-HU" dirty="0" smtClean="0"/>
              <a:t>Közvetett jogforrásai a Ptk., a </a:t>
            </a:r>
            <a:r>
              <a:rPr lang="hu-HU" dirty="0" err="1" smtClean="0"/>
              <a:t>védjegytv</a:t>
            </a:r>
            <a:r>
              <a:rPr lang="hu-HU" dirty="0" smtClean="0"/>
              <a:t>., szerzői jogi tv., versenyjog</a:t>
            </a:r>
          </a:p>
          <a:p>
            <a:r>
              <a:rPr lang="hu-HU" dirty="0" smtClean="0"/>
              <a:t>Átadó és átvevő jogait és kötelességeit tartalmazza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59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E-commerce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Jogi megítélése: a „normál” kereskedelemmel megegyezik(</a:t>
            </a:r>
            <a:r>
              <a:rPr lang="hu-HU" dirty="0"/>
              <a:t>Az elektronikus kereskedelmi szolgáltatások, valamint az információs társadalommal összefüggő szolgáltatások egyes kérdéseiről szóló 2001. évi CVIII. törvény vonatkozik </a:t>
            </a:r>
            <a:r>
              <a:rPr lang="hu-HU" dirty="0" smtClean="0"/>
              <a:t>rá)</a:t>
            </a:r>
          </a:p>
          <a:p>
            <a:r>
              <a:rPr lang="hu-HU" dirty="0" smtClean="0"/>
              <a:t>Árucikkek, szolgáltatások elektronikus úton történő adásvétele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1414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Diavetítés a képernyőre (4:3 oldalarány)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Egy vállalkozás szerződései</vt:lpstr>
      <vt:lpstr>Székhely-dilemmák</vt:lpstr>
      <vt:lpstr>Bérleti szerződés</vt:lpstr>
      <vt:lpstr>Ingatlan-adásvételi szerződés</vt:lpstr>
      <vt:lpstr>Munkaszerződés</vt:lpstr>
      <vt:lpstr>Kereskedelmi ügyletek szerződései</vt:lpstr>
      <vt:lpstr>Védjegy-átruházási szerződés </vt:lpstr>
      <vt:lpstr>Franchise szerződés</vt:lpstr>
      <vt:lpstr>E-commerce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2013-06-26T13:41:41Z</dcterms:created>
  <dcterms:modified xsi:type="dcterms:W3CDTF">2013-06-26T13:47:24Z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